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4" r:id="rId10"/>
    <p:sldId id="265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37" autoAdjust="0"/>
    <p:restoredTop sz="94660"/>
  </p:normalViewPr>
  <p:slideViewPr>
    <p:cSldViewPr>
      <p:cViewPr>
        <p:scale>
          <a:sx n="66" d="100"/>
          <a:sy n="66" d="100"/>
        </p:scale>
        <p:origin x="-2988" y="-14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735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7030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41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67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2999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750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761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533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05854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9459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02846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FF36B-3CAD-4A1F-8FF2-A82C5E7403FA}" type="datetimeFigureOut">
              <a:rPr lang="en-AU" smtClean="0"/>
              <a:t>23/06/2018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0D0FB-F1B0-4A73-90E3-DC2B876FE32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24116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vitech.com.a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trotoarduino.com/downloads/IntroArduinoBook.pdf" TargetMode="External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vitech.com.au/?page_id=3325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Guide/Introduct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Main/Product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tore.arduino.cc/arduino-uno-rev3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tore.arduino.cc/arduino-mega-2560-rev3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store.arduino.cc/arduino-nan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bay.com.au/itm/202335369273?ViewItem=&amp;item=202335369273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5040560"/>
          </a:xfrm>
        </p:spPr>
        <p:txBody>
          <a:bodyPr>
            <a:normAutofit/>
          </a:bodyPr>
          <a:lstStyle/>
          <a:p>
            <a:r>
              <a:rPr lang="en-AU" dirty="0" smtClean="0"/>
              <a:t>Banyule Coding Club:</a:t>
            </a:r>
            <a:br>
              <a:rPr lang="en-AU" dirty="0" smtClean="0"/>
            </a:br>
            <a:r>
              <a:rPr lang="en-AU" dirty="0" smtClean="0"/>
              <a:t>Learn Arduino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/>
            </a:r>
            <a:br>
              <a:rPr lang="en-AU" dirty="0" smtClean="0"/>
            </a:br>
            <a:r>
              <a:rPr lang="en-AU" sz="2800" dirty="0" smtClean="0"/>
              <a:t>Richard Counsel</a:t>
            </a:r>
            <a:br>
              <a:rPr lang="en-AU" sz="2800" dirty="0" smtClean="0"/>
            </a:br>
            <a:r>
              <a:rPr lang="en-AU" sz="2800" dirty="0" smtClean="0"/>
              <a:t>Malcolm Macleod</a:t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Watsonia Library - June </a:t>
            </a:r>
            <a:r>
              <a:rPr lang="en-AU" sz="2800" dirty="0" smtClean="0"/>
              <a:t>2018</a:t>
            </a:r>
            <a:br>
              <a:rPr lang="en-AU" sz="2800" dirty="0" smtClean="0"/>
            </a:br>
            <a:r>
              <a:rPr lang="en-AU" sz="2800" dirty="0" smtClean="0"/>
              <a:t/>
            </a:r>
            <a:br>
              <a:rPr lang="en-AU" sz="2800" dirty="0" smtClean="0"/>
            </a:br>
            <a:r>
              <a:rPr lang="en-AU" sz="2800" dirty="0" smtClean="0"/>
              <a:t>Reference materials here -&gt; </a:t>
            </a:r>
            <a:r>
              <a:rPr lang="en-AU" sz="2800" dirty="0" smtClean="0">
                <a:hlinkClick r:id="rId2"/>
              </a:rPr>
              <a:t>www.avitech.com.au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23203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Getting Started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Buy an Arduino board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Download the “Arduino IDE” software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Connect the board to your PC via USB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In the Arduino IDE software: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Select your board type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Select you COM 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Type in your “Sketch”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AU" dirty="0" smtClean="0"/>
              <a:t>Compile and Download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119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Resources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Download the “Arduino IDE” software:</a:t>
            </a:r>
          </a:p>
          <a:p>
            <a:pPr marL="0" indent="0">
              <a:buNone/>
            </a:pPr>
            <a:r>
              <a:rPr lang="en-AU" dirty="0" smtClean="0"/>
              <a:t>	</a:t>
            </a:r>
            <a:r>
              <a:rPr lang="en-AU" sz="2600" dirty="0" smtClean="0">
                <a:hlinkClick r:id="rId2"/>
              </a:rPr>
              <a:t>https://</a:t>
            </a:r>
            <a:r>
              <a:rPr lang="en-AU" sz="2600" dirty="0" smtClean="0">
                <a:hlinkClick r:id="rId2"/>
              </a:rPr>
              <a:t>www.arduino.cc/en/Main/Software</a:t>
            </a:r>
            <a:r>
              <a:rPr lang="en-AU" sz="2600" dirty="0" smtClean="0"/>
              <a:t> </a:t>
            </a:r>
            <a:endParaRPr lang="en-AU" sz="2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Get “Introduction to Arduino” textbook:</a:t>
            </a:r>
          </a:p>
          <a:p>
            <a:pPr marL="900113" indent="0">
              <a:buNone/>
            </a:pPr>
            <a:r>
              <a:rPr lang="en-AU" sz="2600" dirty="0">
                <a:hlinkClick r:id="rId3"/>
              </a:rPr>
              <a:t>https://</a:t>
            </a:r>
            <a:r>
              <a:rPr lang="en-AU" sz="2600" dirty="0" smtClean="0">
                <a:hlinkClick r:id="rId3"/>
              </a:rPr>
              <a:t>www.introtoarduino.com/downloads/IntroArduinoBook.pdf</a:t>
            </a:r>
            <a:endParaRPr lang="en-AU" sz="2600" dirty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Further notes about these workshops:</a:t>
            </a:r>
            <a:endParaRPr lang="en-AU" dirty="0"/>
          </a:p>
          <a:p>
            <a:pPr marL="900113" indent="0">
              <a:buNone/>
            </a:pPr>
            <a:r>
              <a:rPr lang="en-AU" sz="2600" dirty="0">
                <a:hlinkClick r:id="rId4"/>
              </a:rPr>
              <a:t>http://avitech.com.au/?</a:t>
            </a:r>
            <a:r>
              <a:rPr lang="en-AU" sz="2600" dirty="0" smtClean="0">
                <a:hlinkClick r:id="rId4"/>
              </a:rPr>
              <a:t>page_id=3325</a:t>
            </a:r>
            <a:endParaRPr lang="en-AU" sz="2600" dirty="0"/>
          </a:p>
        </p:txBody>
      </p:sp>
    </p:spTree>
    <p:extLst>
      <p:ext uri="{BB962C8B-B14F-4D97-AF65-F5344CB8AC3E}">
        <p14:creationId xmlns:p14="http://schemas.microsoft.com/office/powerpoint/2010/main" val="525652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Arduino IDE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800"/>
            <a:ext cx="7777866" cy="5090888"/>
          </a:xfrm>
        </p:spPr>
      </p:pic>
    </p:spTree>
    <p:extLst>
      <p:ext uri="{BB962C8B-B14F-4D97-AF65-F5344CB8AC3E}">
        <p14:creationId xmlns:p14="http://schemas.microsoft.com/office/powerpoint/2010/main" val="1166553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First Project: Hello World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AU" dirty="0" smtClean="0"/>
              <a:t>Open the Arduino IDE software</a:t>
            </a:r>
          </a:p>
          <a:p>
            <a:r>
              <a:rPr lang="en-AU" dirty="0" smtClean="0"/>
              <a:t>Select File -&gt; Examples -&gt; 01. Basics -&gt; Blink</a:t>
            </a:r>
          </a:p>
          <a:p>
            <a:r>
              <a:rPr lang="en-AU" dirty="0" smtClean="0"/>
              <a:t>Select Tools -&gt; Board -&gt; [Board Type]</a:t>
            </a:r>
          </a:p>
          <a:p>
            <a:r>
              <a:rPr lang="en-AU" dirty="0" smtClean="0"/>
              <a:t>Select Tools -&gt; Port -&gt; [COM Port]</a:t>
            </a:r>
          </a:p>
          <a:p>
            <a:r>
              <a:rPr lang="en-AU" dirty="0" smtClean="0"/>
              <a:t>Click “Upload” (right arrow) button</a:t>
            </a:r>
          </a:p>
          <a:p>
            <a:r>
              <a:rPr lang="en-AU" dirty="0" smtClean="0"/>
              <a:t>Watch the on-board LED flash!</a:t>
            </a:r>
          </a:p>
          <a:p>
            <a:r>
              <a:rPr lang="en-AU" dirty="0" smtClean="0"/>
              <a:t>Modify the “delay(x)” parameters and upload again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03592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More “Getting Started” </a:t>
            </a:r>
            <a:r>
              <a:rPr lang="en-AU" dirty="0" smtClean="0"/>
              <a:t>Projects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LED Chaser (Chapter </a:t>
            </a:r>
            <a:r>
              <a:rPr lang="en-AU" dirty="0" smtClean="0"/>
              <a:t>2.8, Listing 2.5)</a:t>
            </a:r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Potentiometer (Chapter </a:t>
            </a:r>
            <a:r>
              <a:rPr lang="en-AU" dirty="0" smtClean="0"/>
              <a:t>3.2, Listing 3.5)</a:t>
            </a:r>
            <a:endParaRPr lang="en-AU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Simple Note (Chapter 4.2)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AU" dirty="0" smtClean="0"/>
              <a:t>Music with functions (Chapter 4.4)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7170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Arduino Uno</a:t>
            </a:r>
            <a:endParaRPr lang="en-A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030" y="1600200"/>
            <a:ext cx="63959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46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is an Arduino ??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AU" i="1" dirty="0" smtClean="0"/>
              <a:t>Arduino is an open-source electronics platform based on easy-to-use hardware and software. Arduino boards are able to read inputs - light on a sensor, a finger on a button, or a Twitter message - and turn it into an output - activating a motor, turning on an LED, publishing something online. You can tell your board what to do by sending a set of instructions to the microcontroller on the board. To do so you use the Arduino programming language … and the Arduino Software</a:t>
            </a:r>
          </a:p>
          <a:p>
            <a:pPr marL="0" indent="0">
              <a:buNone/>
            </a:pPr>
            <a:r>
              <a:rPr lang="en-AU" dirty="0"/>
              <a:t>	</a:t>
            </a:r>
            <a:r>
              <a:rPr lang="en-AU" dirty="0" smtClean="0"/>
              <a:t>			</a:t>
            </a:r>
            <a:r>
              <a:rPr lang="en-AU" dirty="0" smtClean="0">
                <a:hlinkClick r:id="rId2"/>
              </a:rPr>
              <a:t>https://www.arduino.cc/en/Guide/Introduction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6495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Why Arduino ??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Open source hardware and software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Experimenting, hacking and developing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Artists, designer, students, engineers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Lots of free community resources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Very expandable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dirty="0" smtClean="0"/>
              <a:t>Inexpensive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53880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How many models are there?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AU" dirty="0" smtClean="0">
                <a:hlinkClick r:id="rId2"/>
              </a:rPr>
              <a:t>https://www.arduino.cc/en/Main/Products</a:t>
            </a:r>
            <a:endParaRPr lang="en-AU" dirty="0" smtClean="0"/>
          </a:p>
          <a:p>
            <a:pPr marL="0" indent="0">
              <a:spcBef>
                <a:spcPts val="1200"/>
              </a:spcBef>
              <a:spcAft>
                <a:spcPts val="2400"/>
              </a:spcAft>
              <a:buNone/>
            </a:pPr>
            <a:r>
              <a:rPr lang="en-AU" dirty="0" smtClean="0"/>
              <a:t>Recommended starting point:</a:t>
            </a:r>
          </a:p>
          <a:p>
            <a:pPr indent="3683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b="1" dirty="0" smtClean="0"/>
              <a:t>Arduino Uno </a:t>
            </a:r>
            <a:r>
              <a:rPr lang="en-AU" dirty="0" smtClean="0"/>
              <a:t>(standard product)</a:t>
            </a:r>
          </a:p>
          <a:p>
            <a:pPr indent="3683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b="1" dirty="0" smtClean="0"/>
              <a:t>Arduino Mega </a:t>
            </a:r>
            <a:r>
              <a:rPr lang="en-AU" dirty="0" smtClean="0"/>
              <a:t>(extra I/O pins)</a:t>
            </a:r>
          </a:p>
          <a:p>
            <a:pPr indent="3683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AU" b="1" dirty="0" smtClean="0"/>
              <a:t>Arduino Nano </a:t>
            </a:r>
            <a:r>
              <a:rPr lang="en-AU" dirty="0" smtClean="0"/>
              <a:t>(small footprint)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6394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Arduino Uno</a:t>
            </a:r>
            <a:br>
              <a:rPr lang="en-AU" dirty="0" smtClean="0"/>
            </a:br>
            <a:r>
              <a:rPr lang="en-AU" sz="2700" dirty="0" smtClean="0">
                <a:hlinkClick r:id="rId2"/>
              </a:rPr>
              <a:t>https://store.arduino.cc/arduino-uno-rev3</a:t>
            </a:r>
            <a:r>
              <a:rPr lang="en-AU" sz="2700" dirty="0" smtClean="0"/>
              <a:t> </a:t>
            </a:r>
            <a:endParaRPr lang="en-AU" sz="27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0" y="1600200"/>
            <a:ext cx="71318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71600" y="6309320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eBay: Approximately A$6 from Hong Kong (30 days delivery) or A$12 locally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670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Arduino Mega</a:t>
            </a:r>
            <a:br>
              <a:rPr lang="en-AU" dirty="0" smtClean="0"/>
            </a:br>
            <a:r>
              <a:rPr lang="en-AU" sz="2700" dirty="0" smtClean="0">
                <a:hlinkClick r:id="rId2"/>
              </a:rPr>
              <a:t>https://store.arduino.cc/arduino-mega-2560-rev3</a:t>
            </a:r>
            <a:r>
              <a:rPr lang="en-AU" sz="2700" dirty="0" smtClean="0"/>
              <a:t> </a:t>
            </a:r>
            <a:endParaRPr lang="en-AU" sz="27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0" y="1600200"/>
            <a:ext cx="71318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63093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eBay: Approximately A$15 from China (30 days delivery) or A$30 locally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0304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Arduino Nano</a:t>
            </a:r>
            <a:br>
              <a:rPr lang="en-AU" dirty="0" smtClean="0"/>
            </a:br>
            <a:r>
              <a:rPr lang="en-AU" sz="2700" dirty="0" smtClean="0">
                <a:hlinkClick r:id="rId2"/>
              </a:rPr>
              <a:t>https://store.arduino.cc/arduino-nano</a:t>
            </a:r>
            <a:endParaRPr lang="en-AU" sz="27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0" y="1600200"/>
            <a:ext cx="71318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630932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eBay: Approximately A$5 from China (30 days delivery) or A$9 locally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35810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Starter Kit</a:t>
            </a:r>
            <a:br>
              <a:rPr lang="en-AU" dirty="0" smtClean="0"/>
            </a:br>
            <a:r>
              <a:rPr lang="en-AU" sz="2000" dirty="0" smtClean="0">
                <a:hlinkClick r:id="rId2"/>
              </a:rPr>
              <a:t>https://www.ebay.com.au/itm/202335369273?ViewItem=&amp;item=202335369273</a:t>
            </a:r>
            <a:r>
              <a:rPr lang="en-AU" sz="2000" dirty="0" smtClean="0"/>
              <a:t> </a:t>
            </a:r>
            <a:endParaRPr lang="en-A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621166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eBay: Approximately A$36 from China</a:t>
            </a:r>
          </a:p>
          <a:p>
            <a:endParaRPr lang="en-A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83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373</Words>
  <Application>Microsoft Office PowerPoint</Application>
  <PresentationFormat>On-screen Show (4:3)</PresentationFormat>
  <Paragraphs>56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Banyule Coding Club: Learn Arduino  Richard Counsel Malcolm Macleod  Watsonia Library - June 2018  Reference materials here -&gt; www.avitech.com.au</vt:lpstr>
      <vt:lpstr>Arduino Uno</vt:lpstr>
      <vt:lpstr>What is an Arduino ??</vt:lpstr>
      <vt:lpstr>Why Arduino ??</vt:lpstr>
      <vt:lpstr>How many models are there?</vt:lpstr>
      <vt:lpstr>Arduino Uno https://store.arduino.cc/arduino-uno-rev3 </vt:lpstr>
      <vt:lpstr>Arduino Mega https://store.arduino.cc/arduino-mega-2560-rev3 </vt:lpstr>
      <vt:lpstr>Arduino Nano https://store.arduino.cc/arduino-nano</vt:lpstr>
      <vt:lpstr>Starter Kit https://www.ebay.com.au/itm/202335369273?ViewItem=&amp;item=202335369273 </vt:lpstr>
      <vt:lpstr>Getting Started</vt:lpstr>
      <vt:lpstr>Resources</vt:lpstr>
      <vt:lpstr>Arduino IDE</vt:lpstr>
      <vt:lpstr>First Project: Hello World</vt:lpstr>
      <vt:lpstr>More “Getting Started” Projects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Arduino</dc:title>
  <dc:creator>malcolm</dc:creator>
  <cp:lastModifiedBy>malcolm</cp:lastModifiedBy>
  <cp:revision>22</cp:revision>
  <dcterms:created xsi:type="dcterms:W3CDTF">2018-06-22T10:05:18Z</dcterms:created>
  <dcterms:modified xsi:type="dcterms:W3CDTF">2018-06-23T00:09:02Z</dcterms:modified>
</cp:coreProperties>
</file>